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3" r:id="rId6"/>
    <p:sldId id="262" r:id="rId7"/>
  </p:sldIdLst>
  <p:sldSz cx="14630400" cy="8229600"/>
  <p:notesSz cx="8229600" cy="14630400"/>
  <p:embeddedFontLst>
    <p:embeddedFont>
      <p:font typeface="等线" panose="02010600030101010101" pitchFamily="2" charset="-122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Epilogue Black" pitchFamily="2" charset="0"/>
      <p:bold r:id="rId15"/>
      <p:italic r:id="rId16"/>
      <p:boldItalic r:id="rId17"/>
    </p:embeddedFont>
    <p:embeddedFont>
      <p:font typeface="Epilogue Medium" pitchFamily="2" charset="0"/>
      <p:regular r:id="rId18"/>
      <p:italic r:id="rId19"/>
    </p:embeddedFont>
    <p:embeddedFont>
      <p:font typeface="Fraunces Medium" pitchFamily="2" charset="0"/>
      <p:regular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6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2024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3268980"/>
            <a:ext cx="968240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重构链上契约：</a:t>
            </a:r>
          </a:p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DAO 治理困局与双轨制解法</a:t>
            </a:r>
            <a:endParaRPr lang="en-US" sz="3900" b="1" dirty="0"/>
          </a:p>
        </p:txBody>
      </p:sp>
      <p:sp>
        <p:nvSpPr>
          <p:cNvPr id="5" name="Text 2"/>
          <p:cNvSpPr/>
          <p:nvPr/>
        </p:nvSpPr>
        <p:spPr>
          <a:xfrm>
            <a:off x="793790" y="4657467"/>
            <a:ext cx="13042821" cy="9922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Re-Engineering the Contract: DAO Governance &amp; The Dual-Class Solution</a:t>
            </a:r>
            <a:endParaRPr lang="en-US" sz="3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4133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DAO 的治理困局</a:t>
            </a:r>
            <a:endParaRPr lang="en-US" sz="1950" b="1" dirty="0"/>
          </a:p>
        </p:txBody>
      </p:sp>
      <p:sp>
        <p:nvSpPr>
          <p:cNvPr id="3" name="Text 1"/>
          <p:cNvSpPr/>
          <p:nvPr/>
        </p:nvSpPr>
        <p:spPr>
          <a:xfrm>
            <a:off x="793790" y="253079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当"资合"遭遇链上现实</a:t>
            </a:r>
            <a:endParaRPr lang="en-US" sz="3900" b="1" dirty="0"/>
          </a:p>
        </p:txBody>
      </p:sp>
      <p:sp>
        <p:nvSpPr>
          <p:cNvPr id="4" name="Text 2"/>
          <p:cNvSpPr/>
          <p:nvPr/>
        </p:nvSpPr>
        <p:spPr>
          <a:xfrm>
            <a:off x="793790" y="3230166"/>
            <a:ext cx="515921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Why "One Token One Vote" is Failing</a:t>
            </a:r>
            <a:endParaRPr lang="en-US" sz="2300" dirty="0"/>
          </a:p>
        </p:txBody>
      </p:sp>
      <p:sp>
        <p:nvSpPr>
          <p:cNvPr id="5" name="Shape 3"/>
          <p:cNvSpPr/>
          <p:nvPr/>
        </p:nvSpPr>
        <p:spPr>
          <a:xfrm>
            <a:off x="793790" y="3899892"/>
            <a:ext cx="4182189" cy="2188369"/>
          </a:xfrm>
          <a:prstGeom prst="roundRect">
            <a:avLst>
              <a:gd name="adj" fmla="val 380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297305" y="4105870"/>
            <a:ext cx="2667476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❌</a:t>
            </a:r>
            <a:r>
              <a:rPr lang="en-US" sz="195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一币一票 (The Trap)</a:t>
            </a:r>
            <a:endParaRPr lang="en-US" sz="1950" b="1" dirty="0"/>
          </a:p>
        </p:txBody>
      </p:sp>
      <p:sp>
        <p:nvSpPr>
          <p:cNvPr id="8" name="Text 6"/>
          <p:cNvSpPr/>
          <p:nvPr/>
        </p:nvSpPr>
        <p:spPr>
          <a:xfrm>
            <a:off x="1297305" y="4542711"/>
            <a:ext cx="347269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500"/>
              </a:lnSpc>
              <a:buSzPct val="100000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现象：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巨鲸垄断，散户失语。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1297305" y="5115192"/>
            <a:ext cx="347269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00"/>
              </a:lnSpc>
              <a:buSzPct val="100000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本质：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错误的"资合"逻辑路径依赖。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5223986" y="3899892"/>
            <a:ext cx="4182308" cy="2188369"/>
          </a:xfrm>
          <a:prstGeom prst="roundRect">
            <a:avLst>
              <a:gd name="adj" fmla="val 380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727502" y="4105870"/>
            <a:ext cx="3044428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📉</a:t>
            </a:r>
            <a:r>
              <a:rPr lang="en-US" sz="195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利益错配 (The Conflict)</a:t>
            </a:r>
            <a:endParaRPr lang="en-US" sz="1950" b="1" dirty="0"/>
          </a:p>
        </p:txBody>
      </p:sp>
      <p:sp>
        <p:nvSpPr>
          <p:cNvPr id="13" name="Text 11"/>
          <p:cNvSpPr/>
          <p:nvPr/>
        </p:nvSpPr>
        <p:spPr>
          <a:xfrm>
            <a:off x="5727502" y="4542711"/>
            <a:ext cx="36787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00"/>
              </a:lnSpc>
              <a:buSzPct val="100000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HODLer (持币者)：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追求短期币价泵升。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5727502" y="5101431"/>
            <a:ext cx="36787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00"/>
              </a:lnSpc>
              <a:buSzPct val="100000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BUIDLer (建设者)：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追求协议长期存活。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9654302" y="3899892"/>
            <a:ext cx="4182308" cy="2188369"/>
          </a:xfrm>
          <a:prstGeom prst="roundRect">
            <a:avLst>
              <a:gd name="adj" fmla="val 380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0031394" y="4105870"/>
            <a:ext cx="2957036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😴</a:t>
            </a:r>
            <a:r>
              <a:rPr lang="en-US" sz="195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治理冷漠 (The Apathy)</a:t>
            </a:r>
            <a:endParaRPr lang="en-US" sz="1950" b="1" dirty="0"/>
          </a:p>
        </p:txBody>
      </p:sp>
      <p:sp>
        <p:nvSpPr>
          <p:cNvPr id="18" name="Text 16"/>
          <p:cNvSpPr/>
          <p:nvPr/>
        </p:nvSpPr>
        <p:spPr>
          <a:xfrm>
            <a:off x="10157817" y="4542711"/>
            <a:ext cx="347281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500"/>
              </a:lnSpc>
              <a:buSzPct val="100000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理性的无知：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投票成本 &gt; 收益。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10157817" y="5075436"/>
            <a:ext cx="34728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00"/>
              </a:lnSpc>
              <a:buSzPct val="100000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结论</a:t>
            </a:r>
            <a:r>
              <a:rPr lang="en-US" sz="1550" b="1" dirty="0">
                <a:solidFill>
                  <a:schemeClr val="bg1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：</a:t>
            </a:r>
            <a:r>
              <a:rPr lang="en-US" sz="1550" dirty="0">
                <a:solidFill>
                  <a:schemeClr val="bg1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激励投票是治标，筛选门槛才是治本。</a:t>
            </a:r>
            <a:endParaRPr lang="en-US" sz="15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62663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LXDAO 的解法</a:t>
            </a:r>
            <a:endParaRPr lang="en-US" sz="1950" b="1" dirty="0"/>
          </a:p>
        </p:txBody>
      </p:sp>
      <p:sp>
        <p:nvSpPr>
          <p:cNvPr id="4" name="Text 1"/>
          <p:cNvSpPr/>
          <p:nvPr/>
        </p:nvSpPr>
        <p:spPr>
          <a:xfrm>
            <a:off x="793790" y="2016085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zh-CN" altLang="en-US" sz="39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回归“人合”性</a:t>
            </a:r>
            <a:endParaRPr lang="en-US" sz="3900" b="1" dirty="0"/>
          </a:p>
        </p:txBody>
      </p:sp>
      <p:sp>
        <p:nvSpPr>
          <p:cNvPr id="5" name="Text 2"/>
          <p:cNvSpPr/>
          <p:nvPr/>
        </p:nvSpPr>
        <p:spPr>
          <a:xfrm>
            <a:off x="793790" y="2715458"/>
            <a:ext cx="5727621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Mechanism Redesign: Labor over Capital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39556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Token (ERC-20)</a:t>
            </a:r>
            <a:endParaRPr lang="en-US" sz="1950" b="1" dirty="0"/>
          </a:p>
        </p:txBody>
      </p:sp>
      <p:sp>
        <p:nvSpPr>
          <p:cNvPr id="7" name="Text 4"/>
          <p:cNvSpPr/>
          <p:nvPr/>
        </p:nvSpPr>
        <p:spPr>
          <a:xfrm>
            <a:off x="793790" y="4464129"/>
            <a:ext cx="26217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角色：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</a:t>
            </a: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LP (有限合伙人)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93790" y="4960263"/>
            <a:ext cx="2983856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权利：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</a:t>
            </a:r>
            <a:r>
              <a:rPr lang="en-US" sz="1550" dirty="0">
                <a:solidFill>
                  <a:srgbClr val="000000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✅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享受分红 (Yield)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zh-CN" alt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           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</a:t>
            </a:r>
            <a:r>
              <a:rPr lang="en-US" sz="1550" dirty="0">
                <a:solidFill>
                  <a:srgbClr val="000000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❌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放弃投票 (No Vote)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93790" y="5789176"/>
            <a:ext cx="26217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定义：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金融资本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3907274" y="39556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Builder Card (SBT)</a:t>
            </a:r>
            <a:endParaRPr lang="en-US" sz="1950" b="1" dirty="0"/>
          </a:p>
        </p:txBody>
      </p:sp>
      <p:sp>
        <p:nvSpPr>
          <p:cNvPr id="11" name="Text 8"/>
          <p:cNvSpPr/>
          <p:nvPr/>
        </p:nvSpPr>
        <p:spPr>
          <a:xfrm>
            <a:off x="3907274" y="4464129"/>
            <a:ext cx="26217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角色：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</a:t>
            </a: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GP (普通合伙人)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3907273" y="4960263"/>
            <a:ext cx="3169387" cy="967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权利：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</a:t>
            </a:r>
            <a:r>
              <a:rPr lang="en-US" sz="1550" dirty="0">
                <a:solidFill>
                  <a:srgbClr val="000000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❌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不分红利 (No Yield)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zh-CN" alt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         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</a:t>
            </a:r>
            <a:r>
              <a:rPr lang="zh-CN" alt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 </a:t>
            </a:r>
            <a:r>
              <a:rPr lang="en-US" sz="1550" dirty="0">
                <a:solidFill>
                  <a:srgbClr val="000000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✅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独享治理 (Governance)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3984070" y="5789176"/>
            <a:ext cx="26217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定义：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人力资本</a:t>
            </a:r>
            <a:endParaRPr lang="en-US" sz="1550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96C38C41-B8A1-AA44-08D6-5F000CBC6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0829" y="1444326"/>
            <a:ext cx="7636402" cy="5022574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FC516E4E-9DB6-6C73-76D1-13869F464E55}"/>
              </a:ext>
            </a:extLst>
          </p:cNvPr>
          <p:cNvSpPr/>
          <p:nvPr/>
        </p:nvSpPr>
        <p:spPr>
          <a:xfrm>
            <a:off x="10264613" y="6507363"/>
            <a:ext cx="2209441" cy="357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20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Source</a:t>
            </a:r>
            <a:r>
              <a:rPr lang="zh-CN" altLang="en-US" sz="120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：</a:t>
            </a:r>
            <a:r>
              <a:rPr lang="en-US" altLang="zh-CN" sz="120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LXDAO.io</a:t>
            </a:r>
            <a:endParaRPr lang="en-US" sz="12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7209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前瞻洞察</a:t>
            </a:r>
            <a:endParaRPr lang="en-US" sz="1950" b="1" dirty="0"/>
          </a:p>
        </p:txBody>
      </p:sp>
      <p:sp>
        <p:nvSpPr>
          <p:cNvPr id="3" name="Text 1"/>
          <p:cNvSpPr/>
          <p:nvPr/>
        </p:nvSpPr>
        <p:spPr>
          <a:xfrm>
            <a:off x="793790" y="961549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从 IPO 到资产编程</a:t>
            </a:r>
            <a:endParaRPr lang="en-US" sz="3900" b="1" dirty="0"/>
          </a:p>
        </p:txBody>
      </p:sp>
      <p:sp>
        <p:nvSpPr>
          <p:cNvPr id="4" name="Text 2"/>
          <p:cNvSpPr/>
          <p:nvPr/>
        </p:nvSpPr>
        <p:spPr>
          <a:xfrm>
            <a:off x="793790" y="1660922"/>
            <a:ext cx="744819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Asset Programming: Reshaping Financial Paradigms</a:t>
            </a:r>
            <a:endParaRPr lang="en-US" sz="2300" dirty="0"/>
          </a:p>
        </p:txBody>
      </p:sp>
      <p:sp>
        <p:nvSpPr>
          <p:cNvPr id="5" name="Shape 3"/>
          <p:cNvSpPr/>
          <p:nvPr/>
        </p:nvSpPr>
        <p:spPr>
          <a:xfrm>
            <a:off x="793790" y="2330648"/>
            <a:ext cx="6422231" cy="1506736"/>
          </a:xfrm>
          <a:prstGeom prst="roundRect">
            <a:avLst>
              <a:gd name="adj" fmla="val 7282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70930" y="2330648"/>
            <a:ext cx="91440" cy="1506736"/>
          </a:xfrm>
          <a:prstGeom prst="roundRect">
            <a:avLst>
              <a:gd name="adj" fmla="val 91163"/>
            </a:avLst>
          </a:prstGeom>
          <a:solidFill>
            <a:srgbClr val="8C98CA"/>
          </a:solidFill>
          <a:ln/>
        </p:spPr>
      </p:sp>
      <p:sp>
        <p:nvSpPr>
          <p:cNvPr id="7" name="Text 5"/>
          <p:cNvSpPr/>
          <p:nvPr/>
        </p:nvSpPr>
        <p:spPr>
          <a:xfrm>
            <a:off x="1083588" y="255186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传统 IPO 模式</a:t>
            </a:r>
            <a:endParaRPr lang="en-US" sz="1950" b="1" dirty="0"/>
          </a:p>
        </p:txBody>
      </p:sp>
      <p:sp>
        <p:nvSpPr>
          <p:cNvPr id="8" name="Text 6"/>
          <p:cNvSpPr/>
          <p:nvPr/>
        </p:nvSpPr>
        <p:spPr>
          <a:xfrm>
            <a:off x="1083588" y="2981087"/>
            <a:ext cx="59112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权利高度捆绑 (Bundled Rights) &gt; </a:t>
            </a:r>
            <a:r>
              <a:rPr lang="en-US" sz="1550" b="1" dirty="0">
                <a:solidFill>
                  <a:schemeClr val="bg1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收益权≈治理权</a:t>
            </a:r>
            <a:r>
              <a:rPr lang="en-US" altLang="zh-CN" sz="1550" b="1" dirty="0">
                <a:solidFill>
                  <a:schemeClr val="bg1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 ≈</a:t>
            </a:r>
            <a:r>
              <a:rPr lang="zh-CN" altLang="en-US" sz="1550" b="1" dirty="0">
                <a:solidFill>
                  <a:schemeClr val="bg1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控制权 </a:t>
            </a:r>
            <a:r>
              <a:rPr lang="en-US" altLang="zh-CN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&gt;</a:t>
            </a:r>
            <a:r>
              <a:rPr lang="zh-CN" altLang="en-US" sz="1550" b="1" dirty="0">
                <a:solidFill>
                  <a:srgbClr val="8C98CA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合规成本外溢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414379" y="2330648"/>
            <a:ext cx="6422231" cy="1506736"/>
          </a:xfrm>
          <a:prstGeom prst="roundRect">
            <a:avLst>
              <a:gd name="adj" fmla="val 7282"/>
            </a:avLst>
          </a:prstGeom>
          <a:solidFill>
            <a:srgbClr val="080E26"/>
          </a:solidFill>
          <a:ln w="22860">
            <a:solidFill>
              <a:srgbClr val="414A70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91519" y="2330648"/>
            <a:ext cx="91440" cy="1506736"/>
          </a:xfrm>
          <a:prstGeom prst="roundRect">
            <a:avLst>
              <a:gd name="adj" fmla="val 91163"/>
            </a:avLst>
          </a:prstGeom>
          <a:solidFill>
            <a:srgbClr val="8C98CA"/>
          </a:solidFill>
          <a:ln/>
        </p:spPr>
      </p:sp>
      <p:sp>
        <p:nvSpPr>
          <p:cNvPr id="11" name="Text 9"/>
          <p:cNvSpPr/>
          <p:nvPr/>
        </p:nvSpPr>
        <p:spPr>
          <a:xfrm>
            <a:off x="7704177" y="255186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Web3 RWA 范式</a:t>
            </a:r>
            <a:endParaRPr lang="en-US" sz="1950" b="1" dirty="0"/>
          </a:p>
        </p:txBody>
      </p:sp>
      <p:sp>
        <p:nvSpPr>
          <p:cNvPr id="12" name="Text 10"/>
          <p:cNvSpPr/>
          <p:nvPr/>
        </p:nvSpPr>
        <p:spPr>
          <a:xfrm>
            <a:off x="7704177" y="2981087"/>
            <a:ext cx="59112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权利精准解耦 (Unbundled Rights) &gt;</a:t>
            </a:r>
            <a:r>
              <a:rPr lang="en-US" altLang="zh-CN" sz="1550" b="1" dirty="0">
                <a:solidFill>
                  <a:schemeClr val="bg1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 </a:t>
            </a:r>
            <a:r>
              <a:rPr lang="zh-CN" altLang="en-US" sz="1550" b="1" dirty="0">
                <a:solidFill>
                  <a:schemeClr val="bg1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将</a:t>
            </a:r>
            <a:r>
              <a:rPr lang="en-US" altLang="zh-CN" sz="1550" b="1" dirty="0">
                <a:solidFill>
                  <a:schemeClr val="bg1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收益权/治理权 /</a:t>
            </a:r>
            <a:r>
              <a:rPr lang="zh-CN" altLang="en-US" sz="1550" b="1" dirty="0">
                <a:solidFill>
                  <a:schemeClr val="bg1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控制权分层配置 </a:t>
            </a:r>
            <a:r>
              <a:rPr lang="en-US" altLang="zh-CN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&gt;</a:t>
            </a:r>
            <a:r>
              <a:rPr lang="zh-CN" altLang="en-US" sz="1550" b="1" dirty="0">
                <a:solidFill>
                  <a:srgbClr val="8C98CA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提升效率，降低合规摩擦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93790" y="4439837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三层架构</a:t>
            </a:r>
            <a:endParaRPr lang="en-US" sz="3100" b="1" dirty="0"/>
          </a:p>
        </p:txBody>
      </p:sp>
      <p:sp>
        <p:nvSpPr>
          <p:cNvPr id="14" name="Shape 12"/>
          <p:cNvSpPr/>
          <p:nvPr/>
        </p:nvSpPr>
        <p:spPr>
          <a:xfrm>
            <a:off x="1091446" y="5722620"/>
            <a:ext cx="3917513" cy="198358"/>
          </a:xfrm>
          <a:prstGeom prst="roundRect">
            <a:avLst>
              <a:gd name="adj" fmla="val 4202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793790" y="5524143"/>
            <a:ext cx="595313" cy="595313"/>
          </a:xfrm>
          <a:prstGeom prst="roundRect">
            <a:avLst>
              <a:gd name="adj" fmla="val 768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2618" y="5672971"/>
            <a:ext cx="297656" cy="297656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992148" y="6317813"/>
            <a:ext cx="2480905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💲</a:t>
            </a:r>
            <a:r>
              <a:rPr lang="en-US" sz="195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金融层 (Financial)</a:t>
            </a:r>
            <a:endParaRPr lang="en-US" sz="1950" b="1" dirty="0"/>
          </a:p>
        </p:txBody>
      </p:sp>
      <p:sp>
        <p:nvSpPr>
          <p:cNvPr id="18" name="Text 15"/>
          <p:cNvSpPr/>
          <p:nvPr/>
        </p:nvSpPr>
        <p:spPr>
          <a:xfrm>
            <a:off x="992148" y="6754654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代码：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收益分配自动化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992148" y="7141607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载体：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ERC-20 (类 REITs)</a:t>
            </a:r>
            <a:endParaRPr lang="en-US" sz="1550" dirty="0"/>
          </a:p>
        </p:txBody>
      </p:sp>
      <p:sp>
        <p:nvSpPr>
          <p:cNvPr id="20" name="Shape 17"/>
          <p:cNvSpPr/>
          <p:nvPr/>
        </p:nvSpPr>
        <p:spPr>
          <a:xfrm>
            <a:off x="5505093" y="5424964"/>
            <a:ext cx="3917633" cy="198358"/>
          </a:xfrm>
          <a:prstGeom prst="roundRect">
            <a:avLst>
              <a:gd name="adj" fmla="val 4202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5207437" y="5226487"/>
            <a:ext cx="595313" cy="595313"/>
          </a:xfrm>
          <a:prstGeom prst="roundRect">
            <a:avLst>
              <a:gd name="adj" fmla="val 768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pic>
        <p:nvPicPr>
          <p:cNvPr id="2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56265" y="5375315"/>
            <a:ext cx="297656" cy="297656"/>
          </a:xfrm>
          <a:prstGeom prst="rect">
            <a:avLst/>
          </a:prstGeom>
        </p:spPr>
      </p:pic>
      <p:sp>
        <p:nvSpPr>
          <p:cNvPr id="23" name="Text 19"/>
          <p:cNvSpPr/>
          <p:nvPr/>
        </p:nvSpPr>
        <p:spPr>
          <a:xfrm>
            <a:off x="5405795" y="6020157"/>
            <a:ext cx="2480905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🛡️</a:t>
            </a:r>
            <a:r>
              <a:rPr lang="en-US" sz="195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控制层 (Control)</a:t>
            </a:r>
            <a:endParaRPr lang="en-US" sz="1950" b="1" dirty="0"/>
          </a:p>
        </p:txBody>
      </p:sp>
      <p:sp>
        <p:nvSpPr>
          <p:cNvPr id="24" name="Text 20"/>
          <p:cNvSpPr/>
          <p:nvPr/>
        </p:nvSpPr>
        <p:spPr>
          <a:xfrm>
            <a:off x="5405795" y="6456998"/>
            <a:ext cx="38186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权限：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专业化管理与问责</a:t>
            </a:r>
            <a:endParaRPr lang="en-US" sz="1550" dirty="0"/>
          </a:p>
        </p:txBody>
      </p:sp>
      <p:sp>
        <p:nvSpPr>
          <p:cNvPr id="25" name="Text 21"/>
          <p:cNvSpPr/>
          <p:nvPr/>
        </p:nvSpPr>
        <p:spPr>
          <a:xfrm>
            <a:off x="5405795" y="6843951"/>
            <a:ext cx="38186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载体：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SBT</a:t>
            </a:r>
            <a:r>
              <a:rPr lang="en-US" altLang="zh-CN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/</a:t>
            </a:r>
            <a:r>
              <a:rPr lang="zh-CN" altLang="en-US" sz="155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</a:t>
            </a:r>
            <a:r>
              <a:rPr lang="en-US" sz="155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Admin 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Key (经 KYC 验证)</a:t>
            </a:r>
            <a:endParaRPr lang="en-US" sz="1550" dirty="0"/>
          </a:p>
        </p:txBody>
      </p:sp>
      <p:sp>
        <p:nvSpPr>
          <p:cNvPr id="26" name="Shape 22"/>
          <p:cNvSpPr/>
          <p:nvPr/>
        </p:nvSpPr>
        <p:spPr>
          <a:xfrm>
            <a:off x="9918859" y="5127308"/>
            <a:ext cx="3917513" cy="198358"/>
          </a:xfrm>
          <a:prstGeom prst="roundRect">
            <a:avLst>
              <a:gd name="adj" fmla="val 4202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7" name="Shape 23"/>
          <p:cNvSpPr/>
          <p:nvPr/>
        </p:nvSpPr>
        <p:spPr>
          <a:xfrm>
            <a:off x="9621203" y="4928830"/>
            <a:ext cx="595313" cy="595313"/>
          </a:xfrm>
          <a:prstGeom prst="roundRect">
            <a:avLst>
              <a:gd name="adj" fmla="val 768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pic>
        <p:nvPicPr>
          <p:cNvPr id="28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770031" y="5077658"/>
            <a:ext cx="297656" cy="297656"/>
          </a:xfrm>
          <a:prstGeom prst="rect">
            <a:avLst/>
          </a:prstGeom>
        </p:spPr>
      </p:pic>
      <p:sp>
        <p:nvSpPr>
          <p:cNvPr id="29" name="Text 24"/>
          <p:cNvSpPr/>
          <p:nvPr/>
        </p:nvSpPr>
        <p:spPr>
          <a:xfrm>
            <a:off x="9819561" y="5722501"/>
            <a:ext cx="2518767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⚙</a:t>
            </a:r>
            <a:r>
              <a:rPr lang="en-US" sz="195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执行层 (Execution)</a:t>
            </a:r>
            <a:endParaRPr lang="en-US" sz="1950" b="1" dirty="0"/>
          </a:p>
        </p:txBody>
      </p:sp>
      <p:sp>
        <p:nvSpPr>
          <p:cNvPr id="30" name="Text 25"/>
          <p:cNvSpPr/>
          <p:nvPr/>
        </p:nvSpPr>
        <p:spPr>
          <a:xfrm>
            <a:off x="9819561" y="6159341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规则：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机器可执行规则</a:t>
            </a:r>
            <a:endParaRPr lang="en-US" sz="1550" dirty="0"/>
          </a:p>
        </p:txBody>
      </p:sp>
      <p:sp>
        <p:nvSpPr>
          <p:cNvPr id="31" name="Text 26"/>
          <p:cNvSpPr/>
          <p:nvPr/>
        </p:nvSpPr>
        <p:spPr>
          <a:xfrm>
            <a:off x="9819561" y="6546294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效果：</a:t>
            </a:r>
            <a:r>
              <a:rPr lang="en-US" sz="15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 减少任意性干预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2">
            <a:extLst>
              <a:ext uri="{FF2B5EF4-FFF2-40B4-BE49-F238E27FC236}">
                <a16:creationId xmlns:a16="http://schemas.microsoft.com/office/drawing/2014/main" id="{9D3C97F4-E9A9-E6D1-52B7-525A49C83E78}"/>
              </a:ext>
            </a:extLst>
          </p:cNvPr>
          <p:cNvSpPr/>
          <p:nvPr/>
        </p:nvSpPr>
        <p:spPr>
          <a:xfrm>
            <a:off x="793790" y="68310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契约与代码的共生</a:t>
            </a:r>
            <a:endParaRPr lang="en-US" sz="1950" b="1" dirty="0"/>
          </a:p>
        </p:txBody>
      </p:sp>
      <p:sp>
        <p:nvSpPr>
          <p:cNvPr id="3" name="Text 3">
            <a:extLst>
              <a:ext uri="{FF2B5EF4-FFF2-40B4-BE49-F238E27FC236}">
                <a16:creationId xmlns:a16="http://schemas.microsoft.com/office/drawing/2014/main" id="{697CC854-9779-4BF1-51DF-B98F0DB4F9C1}"/>
              </a:ext>
            </a:extLst>
          </p:cNvPr>
          <p:cNvSpPr/>
          <p:nvPr/>
        </p:nvSpPr>
        <p:spPr>
          <a:xfrm>
            <a:off x="793790" y="1019125"/>
            <a:ext cx="1022758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The Symbiosis: Legal Engineering's Mission</a:t>
            </a:r>
            <a:endParaRPr lang="en-US" sz="3900" dirty="0"/>
          </a:p>
        </p:txBody>
      </p:sp>
      <p:sp>
        <p:nvSpPr>
          <p:cNvPr id="4" name="Text 4">
            <a:extLst>
              <a:ext uri="{FF2B5EF4-FFF2-40B4-BE49-F238E27FC236}">
                <a16:creationId xmlns:a16="http://schemas.microsoft.com/office/drawing/2014/main" id="{F60A2053-9E54-313E-CB64-89DB65D99AB6}"/>
              </a:ext>
            </a:extLst>
          </p:cNvPr>
          <p:cNvSpPr/>
          <p:nvPr/>
        </p:nvSpPr>
        <p:spPr>
          <a:xfrm>
            <a:off x="793790" y="23187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代码 (Code)</a:t>
            </a:r>
            <a:endParaRPr lang="en-US" sz="2300" dirty="0"/>
          </a:p>
        </p:txBody>
      </p:sp>
      <p:sp>
        <p:nvSpPr>
          <p:cNvPr id="5" name="Text 5">
            <a:extLst>
              <a:ext uri="{FF2B5EF4-FFF2-40B4-BE49-F238E27FC236}">
                <a16:creationId xmlns:a16="http://schemas.microsoft.com/office/drawing/2014/main" id="{1F17986C-605D-3DDF-A3BB-7B9CC773C488}"/>
              </a:ext>
            </a:extLst>
          </p:cNvPr>
          <p:cNvSpPr/>
          <p:nvPr/>
        </p:nvSpPr>
        <p:spPr>
          <a:xfrm>
            <a:off x="793790" y="2915708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负责 </a:t>
            </a:r>
            <a:r>
              <a:rPr lang="en-US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确定性 (Determinism)</a:t>
            </a:r>
            <a:endParaRPr lang="en-US" sz="1950" b="1" dirty="0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58AAA966-9A38-592A-9867-1C107CD19251}"/>
              </a:ext>
            </a:extLst>
          </p:cNvPr>
          <p:cNvSpPr/>
          <p:nvPr/>
        </p:nvSpPr>
        <p:spPr>
          <a:xfrm>
            <a:off x="793790" y="3561644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负责 </a:t>
            </a:r>
            <a:r>
              <a:rPr lang="en-US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可验证执行 (Verifiable)</a:t>
            </a:r>
            <a:endParaRPr lang="en-US" sz="1950" dirty="0"/>
          </a:p>
        </p:txBody>
      </p:sp>
      <p:sp>
        <p:nvSpPr>
          <p:cNvPr id="7" name="Text 7">
            <a:extLst>
              <a:ext uri="{FF2B5EF4-FFF2-40B4-BE49-F238E27FC236}">
                <a16:creationId xmlns:a16="http://schemas.microsoft.com/office/drawing/2014/main" id="{48771553-8C59-34A1-EBFF-8229689A9722}"/>
              </a:ext>
            </a:extLst>
          </p:cNvPr>
          <p:cNvSpPr/>
          <p:nvPr/>
        </p:nvSpPr>
        <p:spPr>
          <a:xfrm>
            <a:off x="7750404" y="23187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法律 (Law)</a:t>
            </a:r>
            <a:endParaRPr lang="en-US" sz="2300" dirty="0"/>
          </a:p>
        </p:txBody>
      </p:sp>
      <p:sp>
        <p:nvSpPr>
          <p:cNvPr id="8" name="Text 8">
            <a:extLst>
              <a:ext uri="{FF2B5EF4-FFF2-40B4-BE49-F238E27FC236}">
                <a16:creationId xmlns:a16="http://schemas.microsoft.com/office/drawing/2014/main" id="{822650B7-6698-0A4C-EA35-42D2B7F4A9D2}"/>
              </a:ext>
            </a:extLst>
          </p:cNvPr>
          <p:cNvSpPr/>
          <p:nvPr/>
        </p:nvSpPr>
        <p:spPr>
          <a:xfrm>
            <a:off x="7750404" y="2849066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负责 解释</a:t>
            </a:r>
            <a:r>
              <a:rPr lang="en-US" altLang="zh-CN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与</a:t>
            </a:r>
            <a:r>
              <a:rPr lang="en-US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衡平 (Interpretation</a:t>
            </a:r>
            <a:r>
              <a:rPr lang="en-US" altLang="zh-CN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&amp;</a:t>
            </a:r>
            <a:r>
              <a:rPr lang="zh-CN" altLang="en-US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 </a:t>
            </a:r>
            <a:r>
              <a:rPr lang="en-US" altLang="zh-CN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Equity</a:t>
            </a:r>
            <a:r>
              <a:rPr lang="en-US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)</a:t>
            </a:r>
            <a:endParaRPr lang="en-US" sz="1950" b="1" dirty="0"/>
          </a:p>
        </p:txBody>
      </p:sp>
      <p:sp>
        <p:nvSpPr>
          <p:cNvPr id="9" name="Text 9">
            <a:extLst>
              <a:ext uri="{FF2B5EF4-FFF2-40B4-BE49-F238E27FC236}">
                <a16:creationId xmlns:a16="http://schemas.microsoft.com/office/drawing/2014/main" id="{3E070B1F-F725-CE39-F6B6-52C59748053A}"/>
              </a:ext>
            </a:extLst>
          </p:cNvPr>
          <p:cNvSpPr/>
          <p:nvPr/>
        </p:nvSpPr>
        <p:spPr>
          <a:xfrm>
            <a:off x="7750404" y="3503716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负责 争议解决与外部强制 (Recourse</a:t>
            </a:r>
            <a:r>
              <a:rPr lang="en-US" altLang="zh-CN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&amp;Enforcement</a:t>
            </a:r>
            <a:r>
              <a:rPr lang="en-US" sz="1950" b="1" dirty="0">
                <a:solidFill>
                  <a:srgbClr val="EBECEF"/>
                </a:solidFill>
                <a:latin typeface="Epilogue Black" pitchFamily="34" charset="0"/>
                <a:ea typeface="Epilogue Black" pitchFamily="34" charset="-122"/>
                <a:cs typeface="Epilogue Black" pitchFamily="34" charset="-120"/>
              </a:rPr>
              <a:t>)</a:t>
            </a:r>
            <a:endParaRPr lang="en-US" sz="1950" b="1" dirty="0"/>
          </a:p>
        </p:txBody>
      </p:sp>
      <p:sp>
        <p:nvSpPr>
          <p:cNvPr id="10" name="Shape 10">
            <a:extLst>
              <a:ext uri="{FF2B5EF4-FFF2-40B4-BE49-F238E27FC236}">
                <a16:creationId xmlns:a16="http://schemas.microsoft.com/office/drawing/2014/main" id="{A585396B-7508-641D-E290-9EF7C672D5F0}"/>
              </a:ext>
            </a:extLst>
          </p:cNvPr>
          <p:cNvSpPr/>
          <p:nvPr/>
        </p:nvSpPr>
        <p:spPr>
          <a:xfrm>
            <a:off x="793790" y="4461681"/>
            <a:ext cx="13042821" cy="32385"/>
          </a:xfrm>
          <a:prstGeom prst="rect">
            <a:avLst/>
          </a:prstGeom>
          <a:solidFill>
            <a:srgbClr val="EBECEF">
              <a:alpha val="50000"/>
            </a:srgbClr>
          </a:solidFill>
          <a:ln/>
        </p:spPr>
      </p:sp>
      <p:sp>
        <p:nvSpPr>
          <p:cNvPr id="11" name="Text 11">
            <a:extLst>
              <a:ext uri="{FF2B5EF4-FFF2-40B4-BE49-F238E27FC236}">
                <a16:creationId xmlns:a16="http://schemas.microsoft.com/office/drawing/2014/main" id="{DD6BBD0C-206B-2C70-BB90-65FE8F0E7B1E}"/>
              </a:ext>
            </a:extLst>
          </p:cNvPr>
          <p:cNvSpPr/>
          <p:nvPr/>
        </p:nvSpPr>
        <p:spPr>
          <a:xfrm>
            <a:off x="793790" y="5198626"/>
            <a:ext cx="13235970" cy="1711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700"/>
              </a:lnSpc>
              <a:buNone/>
            </a:pPr>
            <a:r>
              <a:rPr lang="en-US" sz="5350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“我们不是要用代码取代法律，而是要把能自动化的交给代码</a:t>
            </a:r>
            <a:r>
              <a:rPr lang="zh-CN" altLang="en-US" sz="5350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，需要裁量的交给法律。</a:t>
            </a:r>
            <a:r>
              <a:rPr lang="en-US" sz="5350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"</a:t>
            </a:r>
            <a:endParaRPr lang="en-US" sz="5350" dirty="0"/>
          </a:p>
        </p:txBody>
      </p:sp>
    </p:spTree>
    <p:extLst>
      <p:ext uri="{BB962C8B-B14F-4D97-AF65-F5344CB8AC3E}">
        <p14:creationId xmlns:p14="http://schemas.microsoft.com/office/powerpoint/2010/main" val="1730838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3546" y="2721390"/>
            <a:ext cx="9923621" cy="124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750"/>
              </a:lnSpc>
              <a:buNone/>
            </a:pPr>
            <a:r>
              <a:rPr lang="en-US" sz="780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作者</a:t>
            </a:r>
            <a:r>
              <a:rPr lang="zh-CN" altLang="en-US" sz="780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      </a:t>
            </a:r>
            <a:r>
              <a:rPr lang="en-US" altLang="zh-CN" sz="780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Alex</a:t>
            </a:r>
            <a:r>
              <a:rPr lang="zh-CN" altLang="en-US" sz="780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</a:t>
            </a:r>
            <a:r>
              <a:rPr lang="en-US" altLang="zh-CN" sz="780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Fan</a:t>
            </a:r>
          </a:p>
          <a:p>
            <a:pPr marL="0" indent="0" algn="l">
              <a:lnSpc>
                <a:spcPts val="9750"/>
              </a:lnSpc>
              <a:buNone/>
            </a:pPr>
            <a:endParaRPr lang="en-US" sz="7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255DD3-9CA5-08AC-9C5F-024A5E6CC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366" y="5495510"/>
            <a:ext cx="1612900" cy="1612900"/>
          </a:xfrm>
          <a:prstGeom prst="rect">
            <a:avLst/>
          </a:prstGeom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8CE22885-A2B8-4DA9-C66C-E4CF264222CF}"/>
              </a:ext>
            </a:extLst>
          </p:cNvPr>
          <p:cNvSpPr/>
          <p:nvPr/>
        </p:nvSpPr>
        <p:spPr>
          <a:xfrm>
            <a:off x="4710608" y="7284957"/>
            <a:ext cx="2480905" cy="166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Github</a:t>
            </a:r>
            <a:r>
              <a:rPr lang="zh-CN" altLang="en-US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</a:t>
            </a:r>
            <a:r>
              <a:rPr lang="en-US" altLang="zh-CN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Note</a:t>
            </a:r>
            <a:endParaRPr lang="en-US" sz="1950" b="1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9B9A87D-0FB2-36AF-B57F-03B40B52A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8748" y="5482810"/>
            <a:ext cx="1625600" cy="1625600"/>
          </a:xfrm>
          <a:prstGeom prst="rect">
            <a:avLst/>
          </a:prstGeom>
        </p:spPr>
      </p:pic>
      <p:sp>
        <p:nvSpPr>
          <p:cNvPr id="8" name="Text 0">
            <a:extLst>
              <a:ext uri="{FF2B5EF4-FFF2-40B4-BE49-F238E27FC236}">
                <a16:creationId xmlns:a16="http://schemas.microsoft.com/office/drawing/2014/main" id="{0AA2BB4D-36B7-8F56-4451-EEAD44A88D34}"/>
              </a:ext>
            </a:extLst>
          </p:cNvPr>
          <p:cNvSpPr/>
          <p:nvPr/>
        </p:nvSpPr>
        <p:spPr>
          <a:xfrm>
            <a:off x="7098748" y="7284957"/>
            <a:ext cx="2480905" cy="42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altLang="zh-CN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X</a:t>
            </a:r>
            <a:r>
              <a:rPr lang="zh-CN" altLang="en-US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：</a:t>
            </a:r>
            <a:r>
              <a:rPr lang="en-US" altLang="zh-CN" sz="1950" b="1" dirty="0">
                <a:solidFill>
                  <a:srgbClr val="8C98CA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@itsAlexFan</a:t>
            </a:r>
            <a:endParaRPr lang="en-US" sz="1950" b="1" dirty="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4C5720C2-D218-7354-65E8-9347EE75F731}"/>
              </a:ext>
            </a:extLst>
          </p:cNvPr>
          <p:cNvSpPr/>
          <p:nvPr/>
        </p:nvSpPr>
        <p:spPr>
          <a:xfrm>
            <a:off x="4548366" y="3961783"/>
            <a:ext cx="7581667" cy="396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00"/>
              </a:lnSpc>
            </a:pPr>
            <a:r>
              <a:rPr lang="fr-FR" altLang="zh-CN" sz="2300" dirty="0">
                <a:solidFill>
                  <a:srgbClr val="FFFFFF"/>
                </a:solidFill>
                <a:latin typeface="Fraunces Medium" pitchFamily="34" charset="0"/>
              </a:rPr>
              <a:t>Cornell alum | Law + Finance + Web3 </a:t>
            </a:r>
          </a:p>
          <a:p>
            <a:pPr>
              <a:lnSpc>
                <a:spcPts val="2900"/>
              </a:lnSpc>
            </a:pPr>
            <a:r>
              <a:rPr lang="fr-FR" altLang="zh-CN" sz="2300" dirty="0">
                <a:solidFill>
                  <a:srgbClr val="FFFFFF"/>
                </a:solidFill>
                <a:latin typeface="Fraunces Medium" pitchFamily="34" charset="0"/>
              </a:rPr>
              <a:t>Turning protocol mechanics into enforceable risk controls.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1399</TotalTime>
  <Words>341</Words>
  <Application>Microsoft Macintosh PowerPoint</Application>
  <PresentationFormat>自定义</PresentationFormat>
  <Paragraphs>65</Paragraphs>
  <Slides>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Fraunces Medium</vt:lpstr>
      <vt:lpstr>Arial</vt:lpstr>
      <vt:lpstr>Epilogue Medium</vt:lpstr>
      <vt:lpstr>Epilogue Black</vt:lpstr>
      <vt:lpstr>Calibri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/>
  <cp:lastModifiedBy>Allbright Law</cp:lastModifiedBy>
  <cp:revision>17</cp:revision>
  <dcterms:created xsi:type="dcterms:W3CDTF">2026-01-15T08:22:57Z</dcterms:created>
  <dcterms:modified xsi:type="dcterms:W3CDTF">2026-01-16T14:49:47Z</dcterms:modified>
</cp:coreProperties>
</file>